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82" r:id="rId5"/>
    <p:sldId id="261" r:id="rId6"/>
    <p:sldId id="262" r:id="rId7"/>
    <p:sldId id="263" r:id="rId8"/>
    <p:sldId id="266" r:id="rId9"/>
    <p:sldId id="267" r:id="rId10"/>
    <p:sldId id="269" r:id="rId11"/>
    <p:sldId id="270" r:id="rId12"/>
    <p:sldId id="271" r:id="rId13"/>
    <p:sldId id="274" r:id="rId14"/>
    <p:sldId id="283" r:id="rId15"/>
    <p:sldId id="273" r:id="rId16"/>
    <p:sldId id="276" r:id="rId17"/>
    <p:sldId id="275" r:id="rId18"/>
    <p:sldId id="277" r:id="rId19"/>
    <p:sldId id="278" r:id="rId20"/>
    <p:sldId id="284" r:id="rId21"/>
    <p:sldId id="280" r:id="rId22"/>
    <p:sldId id="285" r:id="rId23"/>
    <p:sldId id="281" r:id="rId24"/>
    <p:sldId id="264" r:id="rId25"/>
    <p:sldId id="265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Montserrat" panose="020B0604020202020204" charset="-52"/>
      <p:regular r:id="rId32"/>
      <p:bold r:id="rId33"/>
      <p:italic r:id="rId34"/>
      <p:boldItalic r:id="rId35"/>
    </p:embeddedFont>
    <p:embeddedFont>
      <p:font typeface="Montserrat Medium" panose="020B0604020202020204" charset="-52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11">
          <p15:clr>
            <a:srgbClr val="A4A3A4"/>
          </p15:clr>
        </p15:guide>
        <p15:guide id="2" pos="5272">
          <p15:clr>
            <a:srgbClr val="A4A3A4"/>
          </p15:clr>
        </p15:guide>
        <p15:guide id="3" pos="426">
          <p15:clr>
            <a:srgbClr val="9AA0A6"/>
          </p15:clr>
        </p15:guide>
        <p15:guide id="4" orient="horz" pos="425">
          <p15:clr>
            <a:srgbClr val="9AA0A6"/>
          </p15:clr>
        </p15:guide>
        <p15:guide id="5" orient="horz" pos="3895">
          <p15:clr>
            <a:srgbClr val="9AA0A6"/>
          </p15:clr>
        </p15:guide>
        <p15:guide id="6" pos="7226">
          <p15:clr>
            <a:srgbClr val="9AA0A6"/>
          </p15:clr>
        </p15:guide>
        <p15:guide id="7" pos="2835">
          <p15:clr>
            <a:srgbClr val="9AA0A6"/>
          </p15:clr>
        </p15:guide>
        <p15:guide id="8" pos="4025">
          <p15:clr>
            <a:srgbClr val="9AA0A6"/>
          </p15:clr>
        </p15:guide>
        <p15:guide id="9" pos="7680">
          <p15:clr>
            <a:srgbClr val="9AA0A6"/>
          </p15:clr>
        </p15:guide>
        <p15:guide id="10" orient="horz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hEc4QbkbR6WOlTdYKZMmqSfWqp6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74" autoAdjust="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>
        <p:guide orient="horz" pos="2211"/>
        <p:guide pos="5272"/>
        <p:guide pos="426"/>
        <p:guide orient="horz" pos="425"/>
        <p:guide orient="horz" pos="3895"/>
        <p:guide pos="7226"/>
        <p:guide pos="2835"/>
        <p:guide pos="4025"/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customschemas.google.com/relationships/presentationmetadata" Target="meta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30T15:28:02.781" idx="1">
    <p:pos x="10" y="1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bdf3fa03e_0_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5" name="Google Shape;165;g12bdf3fa03e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535136e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12535136e0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g12535136e05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535136e0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g12535136e05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g12535136e05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ef7c4f35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ef7c4f35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12ef7c4f354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ef7c4f35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ef7c4f354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g12ef7c4f354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ef7c4f35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ef7c4f354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12ef7c4f354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c4ad956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g11c4ad95615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11c4ad95615_0_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24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bdf3fa03e_0_103"/>
          <p:cNvSpPr txBox="1">
            <a:spLocks noGrp="1"/>
          </p:cNvSpPr>
          <p:nvPr>
            <p:ph type="title"/>
          </p:nvPr>
        </p:nvSpPr>
        <p:spPr>
          <a:xfrm>
            <a:off x="415599" y="593368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12bdf3fa03e_0_103"/>
          <p:cNvSpPr txBox="1">
            <a:spLocks noGrp="1"/>
          </p:cNvSpPr>
          <p:nvPr>
            <p:ph type="body" idx="1"/>
          </p:nvPr>
        </p:nvSpPr>
        <p:spPr>
          <a:xfrm>
            <a:off x="415599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g12bdf3fa03e_0_103"/>
          <p:cNvSpPr txBox="1">
            <a:spLocks noGrp="1"/>
          </p:cNvSpPr>
          <p:nvPr>
            <p:ph type="sldNum" idx="12"/>
          </p:nvPr>
        </p:nvSpPr>
        <p:spPr>
          <a:xfrm>
            <a:off x="11579127" y="6267759"/>
            <a:ext cx="4491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329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12bdf3fa03e_0_88" descr="Гео.png"/>
          <p:cNvPicPr preferRelativeResize="0"/>
          <p:nvPr/>
        </p:nvPicPr>
        <p:blipFill rotWithShape="1">
          <a:blip r:embed="rId3">
            <a:alphaModFix/>
          </a:blip>
          <a:srcRect t="11754"/>
          <a:stretch/>
        </p:blipFill>
        <p:spPr>
          <a:xfrm>
            <a:off x="-1" y="0"/>
            <a:ext cx="12192001" cy="529711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12bdf3fa03e_0_88"/>
          <p:cNvSpPr txBox="1"/>
          <p:nvPr/>
        </p:nvSpPr>
        <p:spPr>
          <a:xfrm>
            <a:off x="7039843" y="5240892"/>
            <a:ext cx="55836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Выполнила:</a:t>
            </a:r>
            <a:r>
              <a:rPr lang="ru-RU" sz="2700" dirty="0"/>
              <a:t> </a:t>
            </a:r>
            <a:r>
              <a:rPr lang="ru-RU" sz="2700" dirty="0">
                <a:solidFill>
                  <a:schemeClr val="accent6">
                    <a:lumMod val="75000"/>
                  </a:schemeClr>
                </a:solidFill>
              </a:rPr>
              <a:t>Пирюшова А.Е.</a:t>
            </a:r>
            <a:endParaRPr sz="2400" b="0" i="0" u="none" strike="noStrike" cap="none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12bdf3fa03e_0_88"/>
          <p:cNvSpPr txBox="1"/>
          <p:nvPr/>
        </p:nvSpPr>
        <p:spPr>
          <a:xfrm>
            <a:off x="933906" y="1736157"/>
            <a:ext cx="103245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ru-RU" sz="4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Тестировщик программного обеспечения</a:t>
            </a:r>
            <a:r>
              <a:rPr lang="ru-RU" sz="4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12bdf3fa03e_0_88"/>
          <p:cNvSpPr txBox="1"/>
          <p:nvPr/>
        </p:nvSpPr>
        <p:spPr>
          <a:xfrm>
            <a:off x="1254633" y="3184933"/>
            <a:ext cx="96312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lvl="0" algn="ctr">
              <a:buSzPts val="2700"/>
            </a:pPr>
            <a:r>
              <a:rPr lang="ru-RU" sz="2700" b="0" i="0" u="none" strike="noStrike" cap="none" dirty="0">
                <a:solidFill>
                  <a:srgbClr val="F19E39"/>
                </a:solidFill>
                <a:latin typeface="Arial"/>
                <a:ea typeface="Arial"/>
                <a:cs typeface="Arial"/>
                <a:sym typeface="Arial"/>
              </a:rPr>
              <a:t>Итоговый проект</a:t>
            </a:r>
            <a:endParaRPr lang="ru-RU" sz="2700" dirty="0">
              <a:solidFill>
                <a:srgbClr val="FF0000"/>
              </a:solidFill>
            </a:endParaRPr>
          </a:p>
          <a:p>
            <a:pPr algn="ctr">
              <a:tabLst>
                <a:tab pos="0" algn="l"/>
              </a:tabLst>
            </a:pPr>
            <a:r>
              <a:rPr lang="ru-RU" sz="3600" spc="-1" dirty="0">
                <a:solidFill>
                  <a:srgbClr val="92D050"/>
                </a:solidFill>
              </a:rPr>
              <a:t>“Проведение тестирования платформы </a:t>
            </a:r>
            <a:r>
              <a:rPr lang="en-US" sz="3600" spc="-1" dirty="0">
                <a:solidFill>
                  <a:srgbClr val="92D050"/>
                </a:solidFill>
              </a:rPr>
              <a:t>Bumbleby</a:t>
            </a:r>
            <a:r>
              <a:rPr lang="ru-RU" sz="3600" spc="-1" dirty="0">
                <a:solidFill>
                  <a:srgbClr val="92D050"/>
                </a:solidFill>
              </a:rPr>
              <a:t>”</a:t>
            </a:r>
          </a:p>
        </p:txBody>
      </p:sp>
      <p:sp>
        <p:nvSpPr>
          <p:cNvPr id="171" name="Google Shape;171;g12bdf3fa03e_0_88"/>
          <p:cNvSpPr txBox="1"/>
          <p:nvPr/>
        </p:nvSpPr>
        <p:spPr>
          <a:xfrm>
            <a:off x="864382" y="1655133"/>
            <a:ext cx="991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9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23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2" name="Google Shape;172;g12bdf3fa03e_0_88"/>
          <p:cNvSpPr txBox="1"/>
          <p:nvPr/>
        </p:nvSpPr>
        <p:spPr>
          <a:xfrm>
            <a:off x="5626582" y="6280992"/>
            <a:ext cx="13323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000" dirty="0"/>
              <a:t>2022 год</a:t>
            </a:r>
            <a:endParaRPr sz="1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68;g12bdf3fa03e_0_88">
            <a:extLst>
              <a:ext uri="{FF2B5EF4-FFF2-40B4-BE49-F238E27FC236}">
                <a16:creationId xmlns:a16="http://schemas.microsoft.com/office/drawing/2014/main" id="{3FDC9A2C-849A-4A5B-B4D1-CD6EEAE222D2}"/>
              </a:ext>
            </a:extLst>
          </p:cNvPr>
          <p:cNvSpPr txBox="1"/>
          <p:nvPr/>
        </p:nvSpPr>
        <p:spPr>
          <a:xfrm>
            <a:off x="42982" y="5716247"/>
            <a:ext cx="55836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Преподаватель:</a:t>
            </a:r>
            <a:r>
              <a:rPr lang="ru-RU" sz="2700" dirty="0"/>
              <a:t> </a:t>
            </a:r>
            <a:r>
              <a:rPr lang="ru-RU" sz="2700" dirty="0">
                <a:solidFill>
                  <a:schemeClr val="accent6">
                    <a:lumMod val="75000"/>
                  </a:schemeClr>
                </a:solidFill>
              </a:rPr>
              <a:t>Гриненко В.В.</a:t>
            </a:r>
            <a:endParaRPr sz="2400" b="0" i="0" u="none" strike="noStrike" cap="none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655182-1588-4C47-B1F6-4D0783208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668215"/>
            <a:ext cx="997198" cy="2356338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accent5"/>
                </a:solidFill>
              </a:rPr>
              <a:t>Тест-кейсы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AFFEA7-92CD-4FBF-B027-928B0C698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200" y="0"/>
            <a:ext cx="11194800" cy="649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29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81706F-1E9A-406E-ACA5-00F321ADC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59" y="0"/>
            <a:ext cx="115722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40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FFFBDA1-43A2-4A2B-854A-5E0B0A2E4B44}"/>
              </a:ext>
            </a:extLst>
          </p:cNvPr>
          <p:cNvSpPr/>
          <p:nvPr/>
        </p:nvSpPr>
        <p:spPr>
          <a:xfrm>
            <a:off x="0" y="78878"/>
            <a:ext cx="2201652" cy="4721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>
                <a:solidFill>
                  <a:schemeClr val="accent5"/>
                </a:solidFill>
              </a:rPr>
              <a:t>По подготовленному чек-листу и тест-кейсам проведено тестирование полного функционала платформы </a:t>
            </a:r>
            <a:r>
              <a:rPr lang="en-US" sz="1600" dirty="0">
                <a:solidFill>
                  <a:schemeClr val="accent5"/>
                </a:solidFill>
              </a:rPr>
              <a:t>Bumbleby</a:t>
            </a:r>
            <a:r>
              <a:rPr lang="ru-RU" sz="1600" dirty="0">
                <a:solidFill>
                  <a:schemeClr val="accent5"/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endParaRPr lang="ru-RU" sz="1600" dirty="0">
              <a:solidFill>
                <a:schemeClr val="accent5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ru-RU" sz="1600" dirty="0">
                <a:solidFill>
                  <a:schemeClr val="accent5"/>
                </a:solidFill>
              </a:rPr>
              <a:t>Найденные дефекты оформлены в </a:t>
            </a:r>
          </a:p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accent2"/>
                </a:solidFill>
              </a:rPr>
              <a:t>баг-репорт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BB35F9-B329-4330-819D-CFD1F2CBB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074" y="0"/>
            <a:ext cx="10054614" cy="607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78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669484-3E53-41D8-AD52-523EC0C83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14" y="0"/>
            <a:ext cx="11628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77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256F59-70AB-433A-AFEA-4DCE6F511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09" y="0"/>
            <a:ext cx="10419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93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F70AD-4232-43E4-8326-EA10D6AB9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294" y="146685"/>
            <a:ext cx="10671412" cy="46738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100" u="sng" kern="1200" spc="-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Отчет</a:t>
            </a:r>
            <a:r>
              <a:rPr lang="ru-RU" sz="2800" kern="1200" spc="-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о тестировании функционала </a:t>
            </a:r>
            <a:r>
              <a:rPr lang="ru-RU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платформы </a:t>
            </a:r>
            <a:r>
              <a:rPr lang="en-US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Bumbleby</a:t>
            </a:r>
            <a:endParaRPr lang="ru-RU" sz="1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4A39BC-E080-49DD-A18E-A07EC9CEC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26" y="767289"/>
            <a:ext cx="10163175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46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94160C8-D29A-4EBD-847D-025B3FFE4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37" y="171450"/>
            <a:ext cx="991552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00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E94459-6DA0-4F7F-B28B-A2E9A4C51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762"/>
            <a:ext cx="102108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333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7C6B4D-1B31-474B-9B49-4E64FA22E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190667"/>
            <a:ext cx="10591800" cy="587375"/>
          </a:xfrm>
        </p:spPr>
        <p:txBody>
          <a:bodyPr>
            <a:normAutofit fontScale="90000"/>
          </a:bodyPr>
          <a:lstStyle/>
          <a:p>
            <a:pPr lvl="0" algn="ctr">
              <a:tabLst>
                <a:tab pos="0" algn="l"/>
              </a:tabLst>
            </a:pPr>
            <a:br>
              <a:rPr lang="ru-RU" sz="3600" b="1" kern="1200" spc="-1" dirty="0">
                <a:solidFill>
                  <a:schemeClr val="accent5"/>
                </a:solidFill>
              </a:rPr>
            </a:br>
            <a:br>
              <a:rPr lang="ru-RU" sz="3600" b="1" kern="1200" spc="-1" dirty="0">
                <a:solidFill>
                  <a:schemeClr val="accent5"/>
                </a:solidFill>
              </a:rPr>
            </a:br>
            <a:br>
              <a:rPr lang="ru-RU" sz="3600" b="1" kern="1200" spc="-1" dirty="0">
                <a:solidFill>
                  <a:schemeClr val="accent5"/>
                </a:solidFill>
              </a:rPr>
            </a:br>
            <a:r>
              <a:rPr lang="ru-RU" sz="3600" b="1" kern="1200" spc="-1" dirty="0">
                <a:solidFill>
                  <a:schemeClr val="accent5"/>
                </a:solidFill>
              </a:rPr>
              <a:t>Практическое задание по разделу № 4 «Техники тестирования ПО»</a:t>
            </a:r>
            <a:br>
              <a:rPr lang="ru-RU" sz="3600" b="1" kern="1200" spc="-1" dirty="0">
                <a:solidFill>
                  <a:schemeClr val="accent5"/>
                </a:solidFill>
              </a:rPr>
            </a:br>
            <a:br>
              <a:rPr lang="ru-RU" kern="1200" spc="-1" dirty="0">
                <a:solidFill>
                  <a:schemeClr val="accent5"/>
                </a:solidFill>
                <a:latin typeface="Arial"/>
              </a:rPr>
            </a:br>
            <a:endParaRPr lang="ru-RU" dirty="0">
              <a:solidFill>
                <a:schemeClr val="accent5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235B78-A56B-4641-A772-0B1FC3E88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8779" y="863600"/>
            <a:ext cx="10809371" cy="5216358"/>
          </a:xfrm>
        </p:spPr>
        <p:txBody>
          <a:bodyPr>
            <a:normAutofit lnSpcReduction="10000"/>
          </a:bodyPr>
          <a:lstStyle/>
          <a:p>
            <a:pPr lvl="0" indent="-34236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Tx/>
            </a:pPr>
            <a:r>
              <a:rPr lang="ru-RU" sz="2200" kern="1200" spc="-1" dirty="0">
                <a:solidFill>
                  <a:srgbClr val="000000"/>
                </a:solidFill>
              </a:rPr>
              <a:t>1. Определили понятия и цели тест-дизайна.</a:t>
            </a:r>
            <a:endParaRPr lang="ru-RU" sz="2200" kern="1200" spc="-1" dirty="0">
              <a:solidFill>
                <a:prstClr val="black"/>
              </a:solidFill>
              <a:latin typeface="Arial"/>
            </a:endParaRPr>
          </a:p>
          <a:p>
            <a:pPr lvl="0" indent="-34236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Tx/>
            </a:pPr>
            <a:r>
              <a:rPr lang="ru-RU" sz="2200" kern="1200" spc="-1" dirty="0">
                <a:solidFill>
                  <a:srgbClr val="000000"/>
                </a:solidFill>
              </a:rPr>
              <a:t>2. Ознакомились с техниками тест-дизайна: техника эквивалентного разделения,  техника граничных значений, техника попарных значений.</a:t>
            </a:r>
            <a:endParaRPr lang="ru-RU" sz="2200" kern="1200" spc="-1" dirty="0">
              <a:solidFill>
                <a:prstClr val="black"/>
              </a:solidFill>
              <a:latin typeface="Arial"/>
            </a:endParaRPr>
          </a:p>
          <a:p>
            <a:pPr lvl="0" indent="-34236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Tx/>
            </a:pPr>
            <a:r>
              <a:rPr lang="ru-RU" sz="2200" kern="1200" spc="-1" dirty="0">
                <a:solidFill>
                  <a:srgbClr val="000000"/>
                </a:solidFill>
              </a:rPr>
              <a:t>3. Ознакомились с удобным инструментом для фиксирования требований и описания функциональности приложения: таблицей принятия решений.</a:t>
            </a:r>
            <a:endParaRPr lang="ru-RU" sz="2200" kern="1200" spc="-1" dirty="0">
              <a:solidFill>
                <a:prstClr val="black"/>
              </a:solidFill>
              <a:latin typeface="Arial"/>
            </a:endParaRPr>
          </a:p>
          <a:p>
            <a:pPr lvl="0" indent="-34236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Tx/>
            </a:pPr>
            <a:r>
              <a:rPr lang="ru-RU" sz="2200" kern="1200" spc="-1" dirty="0">
                <a:solidFill>
                  <a:srgbClr val="000000"/>
                </a:solidFill>
              </a:rPr>
              <a:t>4. Используя полученные знания о технике тест-дизайна, применили на созданном ранее чек-листе для тестирования функционала </a:t>
            </a:r>
            <a:r>
              <a:rPr lang="ru-RU" sz="2200" kern="1200" spc="-1" dirty="0">
                <a:solidFill>
                  <a:schemeClr val="tx1"/>
                </a:solidFill>
              </a:rPr>
              <a:t>платформы </a:t>
            </a:r>
            <a:r>
              <a:rPr lang="en-US" sz="2200" kern="1200" spc="-1" dirty="0">
                <a:solidFill>
                  <a:schemeClr val="tx1"/>
                </a:solidFill>
              </a:rPr>
              <a:t>Bumbleby</a:t>
            </a:r>
            <a:r>
              <a:rPr lang="ru-RU" sz="2200" kern="1200" spc="-1" dirty="0">
                <a:solidFill>
                  <a:srgbClr val="000000"/>
                </a:solidFill>
              </a:rPr>
              <a:t> технику эквивалентного разделения,  технику граничных значений.</a:t>
            </a:r>
            <a:endParaRPr lang="ru-RU" sz="2200" kern="1200" spc="-1" dirty="0">
              <a:solidFill>
                <a:schemeClr val="tx1"/>
              </a:solidFill>
            </a:endParaRPr>
          </a:p>
          <a:p>
            <a:pPr lvl="0" indent="-34236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Tx/>
            </a:pPr>
            <a:r>
              <a:rPr lang="ru-RU" sz="2200" kern="1200" spc="-1" dirty="0">
                <a:solidFill>
                  <a:srgbClr val="000000"/>
                </a:solidFill>
              </a:rPr>
              <a:t>5. Провели повторное тестирование в соответствии техник тест-дизайна.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329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3F613A7-9A39-4B44-BD00-4D61B05A2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78"/>
            <a:ext cx="12192000" cy="601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7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99;g12ef7c4f354_0_0">
            <a:extLst>
              <a:ext uri="{FF2B5EF4-FFF2-40B4-BE49-F238E27FC236}">
                <a16:creationId xmlns:a16="http://schemas.microsoft.com/office/drawing/2014/main" id="{360ACE48-785C-4B47-9989-D744E8F375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7646" y="365126"/>
            <a:ext cx="10596154" cy="775698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accent5"/>
                </a:solidFill>
              </a:rPr>
              <a:t>СОДЕРЖАНИЕ</a:t>
            </a:r>
            <a:endParaRPr sz="3600" b="1" dirty="0">
              <a:solidFill>
                <a:schemeClr val="accent5"/>
              </a:solidFill>
            </a:endParaRPr>
          </a:p>
        </p:txBody>
      </p:sp>
      <p:sp>
        <p:nvSpPr>
          <p:cNvPr id="6" name="Google Shape;200;g12ef7c4f354_0_0">
            <a:extLst>
              <a:ext uri="{FF2B5EF4-FFF2-40B4-BE49-F238E27FC236}">
                <a16:creationId xmlns:a16="http://schemas.microsoft.com/office/drawing/2014/main" id="{B2CD4F8F-A195-40B8-960C-025F0DFE50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7051" y="1021322"/>
            <a:ext cx="11587901" cy="547155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kern="1200" spc="-1" dirty="0">
                <a:solidFill>
                  <a:srgbClr val="000000"/>
                </a:solidFill>
              </a:rPr>
              <a:t>1. Практическое задание № 1 «Введение в тестирование ПО»</a:t>
            </a:r>
            <a:endParaRPr lang="ru-RU" sz="2400" kern="1200" spc="-1" dirty="0">
              <a:solidFill>
                <a:prstClr val="black"/>
              </a:solidFill>
              <a:latin typeface="Arial"/>
            </a:endParaRPr>
          </a:p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kern="1200" spc="-1" dirty="0">
                <a:solidFill>
                  <a:srgbClr val="000000"/>
                </a:solidFill>
              </a:rPr>
              <a:t>2. Практическое задание по разделу № 2 «Классификация тестирования ПО» </a:t>
            </a:r>
          </a:p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kern="1200" spc="-1" dirty="0">
                <a:solidFill>
                  <a:srgbClr val="000000"/>
                </a:solidFill>
              </a:rPr>
              <a:t>3. Практическое задание по разделу  № 3 «Тестовая документация»</a:t>
            </a:r>
          </a:p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kern="1200" spc="-1" dirty="0">
                <a:solidFill>
                  <a:srgbClr val="000000"/>
                </a:solidFill>
              </a:rPr>
              <a:t>4. Практическое задание по разделу № 4 «Техники тестирования ПО»</a:t>
            </a:r>
          </a:p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kern="1200" spc="-1" dirty="0">
                <a:solidFill>
                  <a:srgbClr val="000000"/>
                </a:solidFill>
              </a:rPr>
              <a:t>5. Практическое задание по разделу № 5 «Инструменты автоматизации»</a:t>
            </a:r>
          </a:p>
          <a:p>
            <a:pPr marL="114840" lvl="0" indent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  <a:buNone/>
            </a:pPr>
            <a:r>
              <a:rPr lang="ru-RU" sz="2400" dirty="0"/>
              <a:t>6. Рефлексия</a:t>
            </a:r>
            <a:endParaRPr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2DC778-877C-447D-AC00-111E0A9F5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40" y="0"/>
            <a:ext cx="104529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64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E59852-73AB-49EF-99BE-AC70A4037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92895"/>
            <a:ext cx="10683240" cy="244475"/>
          </a:xfrm>
        </p:spPr>
        <p:txBody>
          <a:bodyPr>
            <a:noAutofit/>
          </a:bodyPr>
          <a:lstStyle/>
          <a:p>
            <a:pPr algn="ctr"/>
            <a:r>
              <a:rPr lang="ru-RU" sz="2400" dirty="0">
                <a:solidFill>
                  <a:schemeClr val="accent5"/>
                </a:solidFill>
              </a:rPr>
              <a:t>Тест-кейсы с применением техник тест-дизайна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CF5482-329C-4B9B-B461-52045E47F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2620"/>
            <a:ext cx="11274724" cy="642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12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D049B-29C3-406B-B4E1-BAA87B952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457" y="371475"/>
            <a:ext cx="10515600" cy="17145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>
                <a:solidFill>
                  <a:schemeClr val="accent5"/>
                </a:solidFill>
              </a:rPr>
              <a:t>Практическое задание по разделу № 5 «Инструменты автоматизации»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E661155-E5BC-4821-A12B-5223B16BE40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60787" y="457200"/>
            <a:ext cx="4667235" cy="152318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1400" dirty="0"/>
              <a:t>Инструменты автоматизации:</a:t>
            </a:r>
            <a:r>
              <a:rPr lang="ru-RU" sz="1400" dirty="0">
                <a:solidFill>
                  <a:schemeClr val="accent5"/>
                </a:solidFill>
              </a:rPr>
              <a:t>-</a:t>
            </a:r>
            <a:r>
              <a:rPr lang="en-US" sz="1400" dirty="0">
                <a:solidFill>
                  <a:schemeClr val="accent5"/>
                </a:solidFill>
              </a:rPr>
              <a:t>Selenium IDE</a:t>
            </a:r>
            <a:r>
              <a:rPr lang="ru-RU" sz="1400" dirty="0">
                <a:solidFill>
                  <a:schemeClr val="accent5"/>
                </a:solidFill>
              </a:rPr>
              <a:t>, </a:t>
            </a:r>
            <a:r>
              <a:rPr lang="en-US" sz="1400" dirty="0">
                <a:solidFill>
                  <a:schemeClr val="accent5"/>
                </a:solidFill>
              </a:rPr>
              <a:t>-PyCharm</a:t>
            </a:r>
            <a:r>
              <a:rPr lang="ru-RU" sz="1400" dirty="0">
                <a:solidFill>
                  <a:schemeClr val="accent5"/>
                </a:solidFill>
              </a:rPr>
              <a:t>,</a:t>
            </a:r>
            <a:r>
              <a:rPr lang="en-US" sz="1400" dirty="0">
                <a:solidFill>
                  <a:schemeClr val="accent5"/>
                </a:solidFill>
              </a:rPr>
              <a:t>-Python</a:t>
            </a:r>
            <a:r>
              <a:rPr lang="ru-RU" sz="1400" dirty="0">
                <a:solidFill>
                  <a:schemeClr val="accent5"/>
                </a:solidFill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ru-RU" sz="1400" dirty="0"/>
              <a:t>Созданы авто-тесты на платформу </a:t>
            </a:r>
            <a:r>
              <a:rPr lang="en-US" sz="1400" dirty="0"/>
              <a:t>Bumbleby</a:t>
            </a:r>
            <a:r>
              <a:rPr lang="ru-RU" sz="1400" dirty="0"/>
              <a:t>, с использованием языка </a:t>
            </a:r>
            <a:r>
              <a:rPr lang="en-US" sz="1400" dirty="0"/>
              <a:t>Python </a:t>
            </a:r>
            <a:r>
              <a:rPr lang="ru-RU" sz="1400" dirty="0"/>
              <a:t>и библиотеки </a:t>
            </a:r>
            <a:r>
              <a:rPr lang="en-US" sz="1400" dirty="0"/>
              <a:t>WebDriver, </a:t>
            </a:r>
            <a:r>
              <a:rPr lang="ru-RU" sz="1400" dirty="0"/>
              <a:t>в части авторизации и заполнения формы «Паспорт» с прикреплением документов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0A9B3C-2837-44F5-B5C6-381C18B8C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576" y="542925"/>
            <a:ext cx="6322423" cy="631500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C8BF6C-182E-4B9C-9765-FEB4883D3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9" y="2194015"/>
            <a:ext cx="5621445" cy="459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71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083B5-3017-4074-B760-F974C4E97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4550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accent5"/>
                </a:solidFill>
              </a:rPr>
              <a:t>Приобретенные «</a:t>
            </a:r>
            <a:r>
              <a:rPr lang="en-US" sz="3600" dirty="0">
                <a:solidFill>
                  <a:schemeClr val="accent5"/>
                </a:solidFill>
              </a:rPr>
              <a:t>Hard skills</a:t>
            </a:r>
            <a:r>
              <a:rPr lang="ru-RU" sz="3600" dirty="0">
                <a:solidFill>
                  <a:schemeClr val="accent5"/>
                </a:solidFill>
              </a:rPr>
              <a:t>»</a:t>
            </a:r>
            <a:r>
              <a:rPr lang="en-US" sz="3600" dirty="0">
                <a:solidFill>
                  <a:schemeClr val="accent5"/>
                </a:solidFill>
              </a:rPr>
              <a:t>, </a:t>
            </a:r>
            <a:r>
              <a:rPr lang="ru-RU" sz="3600" dirty="0">
                <a:solidFill>
                  <a:schemeClr val="accent5"/>
                </a:solidFill>
              </a:rPr>
              <a:t>за время обучения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9AFCE0-E836-45A7-87BE-DF314B18CB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Confluence</a:t>
            </a:r>
          </a:p>
          <a:p>
            <a:r>
              <a:rPr lang="en-US" dirty="0" err="1"/>
              <a:t>DevTools</a:t>
            </a:r>
            <a:endParaRPr lang="en-US" dirty="0"/>
          </a:p>
          <a:p>
            <a:r>
              <a:rPr lang="en-US" dirty="0"/>
              <a:t>Jira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Postman</a:t>
            </a:r>
          </a:p>
          <a:p>
            <a:r>
              <a:rPr lang="en-US" dirty="0" err="1"/>
              <a:t>TestRall</a:t>
            </a:r>
            <a:endParaRPr lang="en-US" dirty="0"/>
          </a:p>
          <a:p>
            <a:r>
              <a:rPr lang="en-US" dirty="0"/>
              <a:t>PyCharm</a:t>
            </a:r>
          </a:p>
          <a:p>
            <a:r>
              <a:rPr lang="en-US" dirty="0" err="1"/>
              <a:t>GraphQL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6558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1c4ad95615_0_1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3900" b="1" dirty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  <a:endParaRPr sz="3900" b="1" dirty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g11c4ad95615_0_1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457200" algn="just">
              <a:lnSpc>
                <a:spcPct val="150000"/>
              </a:lnSpc>
              <a:buNone/>
            </a:pPr>
            <a:r>
              <a:rPr lang="ru-RU" sz="1400" spc="-1" dirty="0">
                <a:solidFill>
                  <a:srgbClr val="000000"/>
                </a:solidFill>
                <a:latin typeface="Montserrat Medium"/>
                <a:ea typeface="Montserrat Medium"/>
              </a:rPr>
              <a:t>Проект позволяет получить необходимые знания и навыки, для успешного старта в профессиональной сфере тестирования ПО. Разработанная программа содержит материал для освоения ручного тестирования, и начальный уровень — </a:t>
            </a:r>
            <a:r>
              <a:rPr lang="ru-RU" sz="1400" spc="-1" dirty="0" err="1">
                <a:solidFill>
                  <a:srgbClr val="000000"/>
                </a:solidFill>
                <a:latin typeface="Montserrat Medium"/>
                <a:ea typeface="Montserrat Medium"/>
              </a:rPr>
              <a:t>автотестирования</a:t>
            </a:r>
            <a:r>
              <a:rPr lang="ru-RU" sz="1400" spc="-1" dirty="0">
                <a:solidFill>
                  <a:srgbClr val="000000"/>
                </a:solidFill>
                <a:latin typeface="Montserrat Medium"/>
                <a:ea typeface="Montserrat Medium"/>
              </a:rPr>
              <a:t>. </a:t>
            </a:r>
          </a:p>
          <a:p>
            <a:pPr marL="0" lvl="0" indent="457200" algn="just">
              <a:lnSpc>
                <a:spcPct val="150000"/>
              </a:lnSpc>
              <a:buNone/>
            </a:pPr>
            <a:r>
              <a:rPr lang="ru-RU" sz="1400" spc="-1" dirty="0">
                <a:solidFill>
                  <a:srgbClr val="000000"/>
                </a:solidFill>
                <a:latin typeface="Montserrat Medium"/>
                <a:ea typeface="Montserrat Medium"/>
              </a:rPr>
              <a:t>Учебный материал очень интересный, актуальный, созданный со знанием дела. Много полезной дополнительной информации от преподавателя, благодаря личному опыту в сфере тестирования. </a:t>
            </a:r>
          </a:p>
          <a:p>
            <a:pPr marL="0" lvl="0" indent="457200" algn="just">
              <a:lnSpc>
                <a:spcPct val="150000"/>
              </a:lnSpc>
              <a:buNone/>
            </a:pPr>
            <a:r>
              <a:rPr lang="ru-RU" sz="1400" spc="-1" dirty="0">
                <a:solidFill>
                  <a:srgbClr val="000000"/>
                </a:solidFill>
                <a:latin typeface="Montserrat Medium"/>
                <a:ea typeface="Montserrat Medium"/>
              </a:rPr>
              <a:t>Данный курс рассчитан больше на ручное тестирование, но хорошо бы чуть больше времени на более подробное обучение по теме «Автотестирования», данная тема с интересом затягивает при создании кода. Отлично, что доступ к материалам лекций есть до конца года, есть возможность в удобное время, пересмотреть то, что не совсем усвоилось из пройденного материала, в чем не успели разобраться или подзабыли.</a:t>
            </a:r>
            <a:endParaRPr sz="1400"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D0A159-2B82-463F-A7F1-54B219F09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6999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D8939F-093C-4C2C-AB0F-FCF786F80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4744560"/>
            <a:ext cx="2083777" cy="211344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3D20D12-BA8F-45B8-AB3E-2DACA9804011}"/>
              </a:ext>
            </a:extLst>
          </p:cNvPr>
          <p:cNvSpPr/>
          <p:nvPr/>
        </p:nvSpPr>
        <p:spPr>
          <a:xfrm>
            <a:off x="2333897" y="140900"/>
            <a:ext cx="844731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884296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535136e05_1_0"/>
          <p:cNvSpPr txBox="1">
            <a:spLocks noGrp="1"/>
          </p:cNvSpPr>
          <p:nvPr>
            <p:ph type="body" idx="1"/>
          </p:nvPr>
        </p:nvSpPr>
        <p:spPr>
          <a:xfrm>
            <a:off x="838200" y="1323833"/>
            <a:ext cx="10923972" cy="48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45720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Перед выполнением практического задания №1, был изучен раздел «Введение в тестирование ПО» состоящий из: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1.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Основной терминологии ПО.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2. </a:t>
            </a:r>
            <a:r>
              <a:rPr lang="ru-RU" sz="1900" dirty="0">
                <a:latin typeface="Montserrat Medium"/>
                <a:ea typeface="Montserrat Medium"/>
                <a:cs typeface="Montserrat Medium"/>
                <a:sym typeface="Montserrat Medium"/>
              </a:rPr>
              <a:t>Цели, задачи и принципы тестирования ПО.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3. 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Определено кто такой тестировщик ПО, его роль</a:t>
            </a:r>
            <a:r>
              <a:rPr lang="ru-RU" sz="1900" dirty="0"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4. 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Жизненный цикл ПО и жизненный цикл тестирования.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Рассмотрены виды методологии разработки ПО.</a:t>
            </a:r>
          </a:p>
          <a:p>
            <a:pPr marL="0" lvl="0" indent="457200">
              <a:lnSpc>
                <a:spcPct val="150000"/>
              </a:lnSpc>
              <a:buNone/>
            </a:pPr>
            <a:r>
              <a:rPr lang="ru-RU" sz="19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На основе изученного материала в виде лекций и теории, составлена </a:t>
            </a:r>
            <a:r>
              <a:rPr lang="ru-RU" sz="1900" dirty="0" err="1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майнд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-карта (</a:t>
            </a:r>
            <a:r>
              <a:rPr lang="ru-RU" sz="1900" dirty="0" err="1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XMind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 входных данных для подготовки и тестирования платформы </a:t>
            </a:r>
            <a:r>
              <a:rPr lang="en-US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Bumbleby</a:t>
            </a:r>
            <a:r>
              <a:rPr lang="ru-RU" sz="1900" dirty="0">
                <a:solidFill>
                  <a:schemeClr val="tx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65BF201D-7DDF-4264-904B-CED364655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832450" cy="8991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0000"/>
          </a:bodyPr>
          <a:lstStyle/>
          <a:p>
            <a:pPr algn="ctr">
              <a:tabLst>
                <a:tab pos="0" algn="l"/>
              </a:tabLst>
            </a:pPr>
            <a:r>
              <a:rPr lang="ru-RU" sz="4000" b="1" spc="-1" dirty="0">
                <a:solidFill>
                  <a:schemeClr val="accent5"/>
                </a:solidFill>
              </a:rPr>
              <a:t>Практическое</a:t>
            </a:r>
            <a:r>
              <a:rPr lang="ru-RU" sz="3600" b="1" spc="-1" dirty="0">
                <a:solidFill>
                  <a:schemeClr val="accent5"/>
                </a:solidFill>
              </a:rPr>
              <a:t> заданиие № 1 «Введение в тестирование ПО»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8D5ED1E-1C91-4E24-B49E-138AFA20B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131" y="351692"/>
            <a:ext cx="2073196" cy="286629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ru-RU" sz="1800" dirty="0">
                <a:solidFill>
                  <a:srgbClr val="4472C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Майнд-карта входных данных для подготовки и тестирования платформы </a:t>
            </a:r>
            <a:r>
              <a:rPr lang="en-US" sz="1800" dirty="0">
                <a:solidFill>
                  <a:srgbClr val="4472C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Bumbleby</a:t>
            </a:r>
            <a:endParaRPr lang="ru-RU" sz="18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30D5B6-43CF-4ABF-B4A1-B1DC50B72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065" y="0"/>
            <a:ext cx="10197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7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ef7c4f354_0_6"/>
          <p:cNvSpPr txBox="1">
            <a:spLocks noGrp="1"/>
          </p:cNvSpPr>
          <p:nvPr>
            <p:ph type="title"/>
          </p:nvPr>
        </p:nvSpPr>
        <p:spPr>
          <a:xfrm>
            <a:off x="286603" y="0"/>
            <a:ext cx="11791666" cy="791571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spcBef>
                <a:spcPts val="1000"/>
              </a:spcBef>
              <a:buClr>
                <a:srgbClr val="000000"/>
              </a:buClr>
            </a:pPr>
            <a:r>
              <a:rPr lang="ru-RU" sz="20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Фрагмент </a:t>
            </a:r>
            <a:r>
              <a:rPr lang="ru-RU" sz="2000" dirty="0" err="1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майнд</a:t>
            </a:r>
            <a:r>
              <a:rPr lang="ru-RU" sz="20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-карты (X-</a:t>
            </a:r>
            <a:r>
              <a:rPr lang="ru-RU" sz="2000" dirty="0" err="1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Mind</a:t>
            </a:r>
            <a:r>
              <a:rPr lang="ru-RU" sz="20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 входных данных для подготовки и тестирования платформы </a:t>
            </a:r>
            <a:r>
              <a:rPr lang="en-US" sz="2000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Bumbleby</a:t>
            </a:r>
            <a:endParaRPr lang="ru-RU" sz="2000"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AE4AE0-85DA-4F49-9C07-EF01FFA84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179" y="791571"/>
            <a:ext cx="12216179" cy="62361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ef7c4f354_0_12"/>
          <p:cNvSpPr txBox="1">
            <a:spLocks noGrp="1"/>
          </p:cNvSpPr>
          <p:nvPr>
            <p:ph type="title"/>
          </p:nvPr>
        </p:nvSpPr>
        <p:spPr>
          <a:xfrm>
            <a:off x="691763" y="365125"/>
            <a:ext cx="10662037" cy="97864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algn="ctr">
              <a:tabLst>
                <a:tab pos="0" algn="l"/>
              </a:tabLst>
            </a:pPr>
            <a:br>
              <a:rPr lang="ru-RU" sz="4000" b="1" kern="1200" spc="-1" dirty="0">
                <a:solidFill>
                  <a:schemeClr val="accent5"/>
                </a:solidFill>
              </a:rPr>
            </a:br>
            <a:r>
              <a:rPr lang="ru-RU" sz="4000" b="1" kern="1200" spc="-1" dirty="0">
                <a:solidFill>
                  <a:schemeClr val="accent5"/>
                </a:solidFill>
              </a:rPr>
              <a:t>Практическое заданиие по разделу № 2 «Классификация тестирования ПО» </a:t>
            </a:r>
            <a:br>
              <a:rPr lang="ru-RU" sz="4000" kern="1200" spc="-1" dirty="0">
                <a:solidFill>
                  <a:prstClr val="black"/>
                </a:solidFill>
                <a:latin typeface="Arial"/>
              </a:rPr>
            </a:br>
            <a:endParaRPr b="1" dirty="0"/>
          </a:p>
        </p:txBody>
      </p:sp>
      <p:sp>
        <p:nvSpPr>
          <p:cNvPr id="214" name="Google Shape;214;g12ef7c4f354_0_1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899531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>
              <a:lnSpc>
                <a:spcPct val="200000"/>
              </a:lnSpc>
              <a:buNone/>
            </a:pPr>
            <a:r>
              <a:rPr lang="ru-RU" dirty="0"/>
              <a:t>1. Ознакомление с классификацией ПО.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ru-RU" dirty="0"/>
              <a:t>2. Определение со списком тестирования, которое можно будет провести для выбранного приложения.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ru-RU" dirty="0"/>
              <a:t>3. Составлена майнд-карта видов тестирования для платформы </a:t>
            </a:r>
            <a:r>
              <a:rPr lang="en-US" dirty="0"/>
              <a:t>Bumbleby</a:t>
            </a:r>
            <a:r>
              <a:rPr lang="ru-RU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0B12D3-334A-44A5-A314-0C4858AA5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2531"/>
            <a:ext cx="12192000" cy="55971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A5911F83-AED6-4C2E-8D04-CC284D3E303C}"/>
              </a:ext>
            </a:extLst>
          </p:cNvPr>
          <p:cNvSpPr/>
          <p:nvPr/>
        </p:nvSpPr>
        <p:spPr>
          <a:xfrm>
            <a:off x="3341076" y="1274579"/>
            <a:ext cx="4580792" cy="9144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/>
              <a:t>Тестовая документация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824FE36-EBBD-4A15-A252-D6596AAC241D}"/>
              </a:ext>
            </a:extLst>
          </p:cNvPr>
          <p:cNvCxnSpPr/>
          <p:nvPr/>
        </p:nvCxnSpPr>
        <p:spPr>
          <a:xfrm flipH="1">
            <a:off x="2226277" y="2210717"/>
            <a:ext cx="1178170" cy="11316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1D53A79-2927-4424-ADFC-962A1A5FE223}"/>
              </a:ext>
            </a:extLst>
          </p:cNvPr>
          <p:cNvCxnSpPr>
            <a:cxnSpLocks/>
          </p:cNvCxnSpPr>
          <p:nvPr/>
        </p:nvCxnSpPr>
        <p:spPr>
          <a:xfrm flipH="1">
            <a:off x="4138252" y="2245886"/>
            <a:ext cx="439617" cy="1659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28A283BA-1913-47C5-8156-6F4CC0549275}"/>
              </a:ext>
            </a:extLst>
          </p:cNvPr>
          <p:cNvCxnSpPr>
            <a:cxnSpLocks/>
          </p:cNvCxnSpPr>
          <p:nvPr/>
        </p:nvCxnSpPr>
        <p:spPr>
          <a:xfrm>
            <a:off x="6082805" y="2210717"/>
            <a:ext cx="464529" cy="1720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C073ED6-5853-4A8A-9747-B3974A5A12A7}"/>
              </a:ext>
            </a:extLst>
          </p:cNvPr>
          <p:cNvCxnSpPr>
            <a:cxnSpLocks/>
          </p:cNvCxnSpPr>
          <p:nvPr/>
        </p:nvCxnSpPr>
        <p:spPr>
          <a:xfrm>
            <a:off x="7605345" y="2188979"/>
            <a:ext cx="1218465" cy="13664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B7975B2C-331C-4A2E-A7FF-5CA4A9E86396}"/>
              </a:ext>
            </a:extLst>
          </p:cNvPr>
          <p:cNvSpPr/>
          <p:nvPr/>
        </p:nvSpPr>
        <p:spPr>
          <a:xfrm>
            <a:off x="1442674" y="3342360"/>
            <a:ext cx="1424354" cy="101990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accent5"/>
                </a:solidFill>
              </a:rPr>
              <a:t>Чек-лист</a:t>
            </a: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FA792064-CC60-4DA5-9275-D99FC7C8BF76}"/>
              </a:ext>
            </a:extLst>
          </p:cNvPr>
          <p:cNvSpPr/>
          <p:nvPr/>
        </p:nvSpPr>
        <p:spPr>
          <a:xfrm>
            <a:off x="3426075" y="3905068"/>
            <a:ext cx="1424354" cy="101990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accent5"/>
                </a:solidFill>
              </a:rPr>
              <a:t>Тест-кейсы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BA2B167E-3D5E-453E-B1AD-1670B95DF0F1}"/>
              </a:ext>
            </a:extLst>
          </p:cNvPr>
          <p:cNvSpPr/>
          <p:nvPr/>
        </p:nvSpPr>
        <p:spPr>
          <a:xfrm>
            <a:off x="5917219" y="3931445"/>
            <a:ext cx="1424354" cy="10199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accent5"/>
                </a:solidFill>
              </a:rPr>
              <a:t>Баг-репорт</a:t>
            </a: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E5147805-E7AE-4CB2-B580-F7706247F122}"/>
              </a:ext>
            </a:extLst>
          </p:cNvPr>
          <p:cNvSpPr/>
          <p:nvPr/>
        </p:nvSpPr>
        <p:spPr>
          <a:xfrm>
            <a:off x="8052270" y="3555450"/>
            <a:ext cx="1928444" cy="10199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accent5"/>
                </a:solidFill>
              </a:rPr>
              <a:t>Отчет о тестировании</a:t>
            </a:r>
          </a:p>
        </p:txBody>
      </p:sp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02230D16-AA71-4309-AFCA-7FFAA90AF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005" y="24424"/>
            <a:ext cx="10515600" cy="684334"/>
          </a:xfrm>
        </p:spPr>
        <p:txBody>
          <a:bodyPr>
            <a:normAutofit fontScale="90000"/>
          </a:bodyPr>
          <a:lstStyle/>
          <a:p>
            <a:pPr marL="114840" lvl="0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SzTx/>
            </a:pPr>
            <a:br>
              <a:rPr lang="ru-RU" dirty="0"/>
            </a:br>
            <a:r>
              <a:rPr lang="ru-RU" sz="3100" kern="1200" spc="-1" dirty="0">
                <a:solidFill>
                  <a:schemeClr val="accent5"/>
                </a:solidFill>
              </a:rPr>
              <a:t>Практическое задание по разделу  № 3 «Тестовая документация»</a:t>
            </a:r>
            <a:br>
              <a:rPr lang="ru-RU" sz="3100" kern="1200" spc="-1" dirty="0">
                <a:solidFill>
                  <a:schemeClr val="accent5"/>
                </a:solidFill>
              </a:rPr>
            </a:br>
            <a:endParaRPr lang="ru-RU" sz="31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305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916A62-F32A-42CF-82D6-4B321E6A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95" y="413237"/>
            <a:ext cx="1564664" cy="2189286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accent5"/>
                </a:solidFill>
              </a:rPr>
              <a:t>Чек-лист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74E304-1571-4552-B06D-5B2060F3A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828" y="0"/>
            <a:ext cx="5118797" cy="674668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1AF099-7B03-490B-A7D1-9561DEA1B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922" y="0"/>
            <a:ext cx="5196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8440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52E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1667</TotalTime>
  <Words>611</Words>
  <Application>Microsoft Office PowerPoint</Application>
  <PresentationFormat>Широкоэкранный</PresentationFormat>
  <Paragraphs>71</Paragraphs>
  <Slides>25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Montserrat Medium</vt:lpstr>
      <vt:lpstr>Montserrat</vt:lpstr>
      <vt:lpstr>Calibri</vt:lpstr>
      <vt:lpstr>Тема Office</vt:lpstr>
      <vt:lpstr>Презентация PowerPoint</vt:lpstr>
      <vt:lpstr>СОДЕРЖАНИЕ</vt:lpstr>
      <vt:lpstr>Практическое заданиие № 1 «Введение в тестирование ПО»</vt:lpstr>
      <vt:lpstr>Майнд-карта входных данных для подготовки и тестирования платформы Bumbleby</vt:lpstr>
      <vt:lpstr>Фрагмент майнд-карты (X-Mind) входных данных для подготовки и тестирования платформы Bumbleby</vt:lpstr>
      <vt:lpstr> Практическое заданиие по разделу № 2 «Классификация тестирования ПО»  </vt:lpstr>
      <vt:lpstr>Презентация PowerPoint</vt:lpstr>
      <vt:lpstr> Практическое задание по разделу  № 3 «Тестовая документация» </vt:lpstr>
      <vt:lpstr>Чек-лист</vt:lpstr>
      <vt:lpstr>Тест-кейсы</vt:lpstr>
      <vt:lpstr>Презентация PowerPoint</vt:lpstr>
      <vt:lpstr>Презентация PowerPoint</vt:lpstr>
      <vt:lpstr>Презентация PowerPoint</vt:lpstr>
      <vt:lpstr>Презентация PowerPoint</vt:lpstr>
      <vt:lpstr>Отчет о тестировании функционала платформы Bumbleby</vt:lpstr>
      <vt:lpstr>Презентация PowerPoint</vt:lpstr>
      <vt:lpstr>Презентация PowerPoint</vt:lpstr>
      <vt:lpstr>   Практическое задание по разделу № 4 «Техники тестирования ПО»  </vt:lpstr>
      <vt:lpstr>Презентация PowerPoint</vt:lpstr>
      <vt:lpstr>Презентация PowerPoint</vt:lpstr>
      <vt:lpstr>Тест-кейсы с применением техник тест-дизайна</vt:lpstr>
      <vt:lpstr>Практическое задание по разделу № 5 «Инструменты автоматизации»</vt:lpstr>
      <vt:lpstr>Приобретенные «Hard skills», за время обучения</vt:lpstr>
      <vt:lpstr>Рефлексия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User</cp:lastModifiedBy>
  <cp:revision>64</cp:revision>
  <cp:lastPrinted>2022-11-03T19:59:47Z</cp:lastPrinted>
  <dcterms:created xsi:type="dcterms:W3CDTF">2021-04-07T09:04:13Z</dcterms:created>
  <dcterms:modified xsi:type="dcterms:W3CDTF">2022-11-03T20:02:15Z</dcterms:modified>
</cp:coreProperties>
</file>